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80" r:id="rId3"/>
    <p:sldId id="281" r:id="rId4"/>
    <p:sldId id="291" r:id="rId5"/>
    <p:sldId id="292" r:id="rId6"/>
    <p:sldId id="293" r:id="rId7"/>
    <p:sldId id="294" r:id="rId8"/>
    <p:sldId id="283" r:id="rId9"/>
    <p:sldId id="284" r:id="rId10"/>
    <p:sldId id="285" r:id="rId11"/>
    <p:sldId id="289" r:id="rId12"/>
    <p:sldId id="290" r:id="rId13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Webdings" panose="05030102010509060703" pitchFamily="18" charset="2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404D4E-EAC8-45CE-AAD9-3B1B08F14C73}" v="9" dt="2020-04-24T15:13:56.61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 varScale="1">
        <p:scale>
          <a:sx n="54" d="100"/>
          <a:sy n="54" d="100"/>
        </p:scale>
        <p:origin x="84" y="12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reenteapress.com/semaphores/LittleBookOfSemaphores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Banker's_algorith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Deadlock Avoidance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Friday, April 24,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6E8C-6252-4308-BC0C-BFFF97342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A1190-4FC1-46FE-8F41-8372DD37F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6776"/>
            <a:ext cx="10515600" cy="5394699"/>
          </a:xfrm>
        </p:spPr>
        <p:txBody>
          <a:bodyPr>
            <a:normAutofit fontScale="55000" lnSpcReduction="20000"/>
          </a:bodyPr>
          <a:lstStyle/>
          <a:p>
            <a:r>
              <a:rPr lang="en-US" sz="4400" dirty="0"/>
              <a:t> 5 processes </a:t>
            </a:r>
            <a:r>
              <a:rPr lang="en-US" sz="4400" i="1" dirty="0"/>
              <a:t>P</a:t>
            </a:r>
            <a:r>
              <a:rPr lang="en-US" sz="4400" dirty="0"/>
              <a:t>0 through </a:t>
            </a:r>
            <a:r>
              <a:rPr lang="en-US" sz="4400" i="1" dirty="0"/>
              <a:t>P</a:t>
            </a:r>
            <a:r>
              <a:rPr lang="en-US" sz="4400" dirty="0"/>
              <a:t>4;</a:t>
            </a:r>
          </a:p>
          <a:p>
            <a:r>
              <a:rPr lang="en-US" sz="4400" dirty="0"/>
              <a:t> 3 resource types </a:t>
            </a:r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400" dirty="0"/>
              <a:t>A (7 instances), </a:t>
            </a:r>
            <a:r>
              <a:rPr lang="en-US" sz="4400" i="1" dirty="0"/>
              <a:t>B </a:t>
            </a:r>
            <a:r>
              <a:rPr lang="en-US" sz="4400" dirty="0"/>
              <a:t>(2 instances), and </a:t>
            </a:r>
            <a:r>
              <a:rPr lang="en-US" sz="4400" i="1" dirty="0"/>
              <a:t>C</a:t>
            </a:r>
            <a:r>
              <a:rPr lang="en-US" sz="4400" dirty="0"/>
              <a:t> (6 instances)</a:t>
            </a:r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4400" dirty="0"/>
              <a:t>Snapshot at time </a:t>
            </a:r>
            <a:r>
              <a:rPr lang="en-US" sz="4400" i="1" dirty="0"/>
              <a:t>T</a:t>
            </a:r>
            <a:r>
              <a:rPr lang="en-US" sz="4400" dirty="0"/>
              <a:t>0: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4400" dirty="0"/>
              <a:t>	</a:t>
            </a:r>
            <a:r>
              <a:rPr lang="en-US" sz="4400" i="1" u="sng" dirty="0"/>
              <a:t>Allocation</a:t>
            </a:r>
            <a:r>
              <a:rPr lang="en-US" sz="4400" i="1" dirty="0"/>
              <a:t>		</a:t>
            </a:r>
            <a:r>
              <a:rPr lang="en-US" sz="4400" i="1" u="sng" dirty="0"/>
              <a:t>Max Request</a:t>
            </a:r>
            <a:r>
              <a:rPr lang="en-US" sz="4400" i="1" dirty="0"/>
              <a:t>		</a:t>
            </a:r>
            <a:r>
              <a:rPr lang="en-US" sz="4400" i="1" u="sng" dirty="0"/>
              <a:t>Available</a:t>
            </a:r>
            <a:endParaRPr lang="en-US" sz="4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4400" dirty="0"/>
              <a:t>	</a:t>
            </a:r>
            <a:r>
              <a:rPr lang="en-US" sz="4400" i="1" dirty="0"/>
              <a:t>A B C 	          		A B C    			A B C</a:t>
            </a:r>
            <a:endParaRPr lang="en-US" sz="4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4400" i="1" dirty="0"/>
              <a:t>P</a:t>
            </a:r>
            <a:r>
              <a:rPr lang="en-US" sz="4400" dirty="0"/>
              <a:t>0	0 1 0             		0 1 0 			0 0 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4400" i="1" dirty="0"/>
              <a:t>P</a:t>
            </a:r>
            <a:r>
              <a:rPr lang="en-US" sz="4400" dirty="0"/>
              <a:t>1 	2 0 0 	      	     	2 0 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4400" i="1" dirty="0"/>
              <a:t>P</a:t>
            </a:r>
            <a:r>
              <a:rPr lang="en-US" sz="4400" dirty="0"/>
              <a:t>2	3 0 3           	   	3 0 3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4400" i="1" dirty="0"/>
              <a:t>P</a:t>
            </a:r>
            <a:r>
              <a:rPr lang="en-US" sz="4400" dirty="0"/>
              <a:t>3 	2 1 1 	     	      	3 1 1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4400" i="1" dirty="0"/>
              <a:t>P</a:t>
            </a:r>
            <a:r>
              <a:rPr lang="en-US" sz="4400" dirty="0"/>
              <a:t>4 	0 0 2 	      	     	0 0 2</a:t>
            </a:r>
          </a:p>
          <a:p>
            <a:pPr marL="0" indent="0">
              <a:lnSpc>
                <a:spcPct val="100000"/>
              </a:lnSpc>
              <a:buNone/>
            </a:pPr>
            <a:endParaRPr lang="en-US" sz="4400" dirty="0"/>
          </a:p>
          <a:p>
            <a:pPr>
              <a:lnSpc>
                <a:spcPct val="100000"/>
              </a:lnSpc>
            </a:pPr>
            <a:r>
              <a:rPr lang="en-US" sz="4400" dirty="0"/>
              <a:t>Is the system in a safe state?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13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E8842-8E09-4BC4-AC4F-9737DEC43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Recovery: process Termination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27CFD-E1BA-42BE-95A7-C5A551D8D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Abort all deadlocked processes</a:t>
            </a: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dirty="0"/>
              <a:t>Abort one process at a time until no deadlock</a:t>
            </a: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dirty="0"/>
              <a:t>In which order should we choose to abort?</a:t>
            </a:r>
            <a:endParaRPr lang="en-US" sz="3200" dirty="0"/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/>
              <a:t>Priority of the process.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/>
              <a:t>How long process has computed, and how much longer to completion.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/>
              <a:t>Resources the process has used.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/>
              <a:t>Resources process needs to complete.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/>
              <a:t>How many processes will need to be terminated? </a:t>
            </a:r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/>
              <a:t>Is process interactive or batch?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741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176B4-1C1D-4F82-B174-71D99AAA3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Recovery: Resource Preemption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D88D1-C440-40DD-A505-9044A5A5B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Selecting a victim – minimize cost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sz="3200" dirty="0"/>
              <a:t>Rollback – return to some safe state, restart process from that state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sz="3200" dirty="0"/>
              <a:t>Starvation –  same process may always be picked as victim </a:t>
            </a:r>
            <a:endParaRPr lang="en-US" dirty="0"/>
          </a:p>
          <a:p>
            <a:pPr lvl="1">
              <a:lnSpc>
                <a:spcPct val="100000"/>
              </a:lnSpc>
              <a:buSzPct val="25000"/>
            </a:pPr>
            <a:r>
              <a:rPr lang="en-US" sz="2800" dirty="0"/>
              <a:t>include number of rollback in cost factor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419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endParaRPr lang="en-US" dirty="0">
              <a:hlinkClick r:id="rId3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70BDB5-D3AF-4C65-82F3-8A1159174EA0}"/>
              </a:ext>
            </a:extLst>
          </p:cNvPr>
          <p:cNvSpPr txBox="1"/>
          <p:nvPr/>
        </p:nvSpPr>
        <p:spPr>
          <a:xfrm>
            <a:off x="968188" y="2008094"/>
            <a:ext cx="1020183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/>
              <a:t>How to detect deadlock?</a:t>
            </a:r>
          </a:p>
          <a:p>
            <a:pPr marL="914400" lvl="1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/>
              <a:t>Banker’s algorithm</a:t>
            </a:r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/>
              <a:t>How to recover from deadlock?</a:t>
            </a:r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3200" dirty="0">
                <a:hlinkClick r:id="rId4"/>
              </a:rPr>
              <a:t>https://en.wikipedia.org/wiki/Banker%27s_algorithm</a:t>
            </a:r>
            <a:endParaRPr lang="en-US" sz="3200" dirty="0"/>
          </a:p>
          <a:p>
            <a:pPr marL="457200" indent="-457200">
              <a:buClr>
                <a:srgbClr val="751F1C"/>
              </a:buClr>
              <a:buFont typeface="Wingdings" panose="05000000000000000000" pitchFamily="2" charset="2"/>
              <a:buChar char="q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E3CC6-60CD-4D41-8EAB-85156BDA7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74511"/>
          </a:xfrm>
        </p:spPr>
        <p:txBody>
          <a:bodyPr/>
          <a:lstStyle/>
          <a:p>
            <a:r>
              <a:rPr lang="en-US" dirty="0"/>
              <a:t>Is it possible to detect/avoid deadlock algorithmically?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436EC-7133-42B7-98B2-7531A899A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9635"/>
            <a:ext cx="10515600" cy="4781839"/>
          </a:xfrm>
        </p:spPr>
        <p:txBody>
          <a:bodyPr/>
          <a:lstStyle/>
          <a:p>
            <a:r>
              <a:rPr lang="en-US" dirty="0"/>
              <a:t>Yes, if we add a few requirements about how the system can work</a:t>
            </a:r>
          </a:p>
          <a:p>
            <a:r>
              <a:rPr lang="en-US" dirty="0"/>
              <a:t>Verifies a system as it runs - doesn’t prove algorithms correct (unfortunately)</a:t>
            </a:r>
          </a:p>
          <a:p>
            <a:r>
              <a:rPr lang="en-US" dirty="0"/>
              <a:t>Avoidance is conservative (i.e. sometimes will not allocate resources that could be allocated safely)</a:t>
            </a:r>
          </a:p>
          <a:p>
            <a:pPr marL="0" indent="0">
              <a:buNone/>
            </a:pPr>
            <a:r>
              <a:rPr lang="en-US" dirty="0"/>
              <a:t>Requirements:</a:t>
            </a:r>
          </a:p>
          <a:p>
            <a:pPr marL="0" indent="0">
              <a:buNone/>
            </a:pPr>
            <a:r>
              <a:rPr lang="en-US" dirty="0"/>
              <a:t>We have a known set of </a:t>
            </a:r>
            <a:r>
              <a:rPr lang="en-US" i="1" dirty="0"/>
              <a:t>deadlockable</a:t>
            </a:r>
            <a:r>
              <a:rPr lang="en-US" dirty="0"/>
              <a:t> resources</a:t>
            </a:r>
          </a:p>
          <a:p>
            <a:pPr marL="0" indent="0">
              <a:buNone/>
            </a:pPr>
            <a:r>
              <a:rPr lang="en-US" dirty="0"/>
              <a:t>For any given thread, we know the max resources it could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489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E3CC6-60CD-4D41-8EAB-85156BDA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we in a deadlock *right now*?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436EC-7133-42B7-98B2-7531A899A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Any process that is not requesting resources OR that is requesting resources we can give is runnable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Any process that is requesting resources we can’t give is blocked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Optimistically assume all runnable processes finish and free their resources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Now that we have those resources, see if any more processes are runnable…and if so go to step 3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we can finish all processes this way the system is not currently deadlocked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205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E3CC6-60CD-4D41-8EAB-85156BDA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mean to be safe?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436EC-7133-42B7-98B2-7531A899A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 process requests a resource, the system can might move from a not-deadlocked state to a deadlocked state</a:t>
            </a:r>
          </a:p>
          <a:p>
            <a:r>
              <a:rPr lang="en-US" dirty="0"/>
              <a:t>But the OS (or thread library) can’t control what a process requests</a:t>
            </a:r>
          </a:p>
          <a:p>
            <a:r>
              <a:rPr lang="en-US" dirty="0"/>
              <a:t>We can call a state *safe* if regardless of what processes request there is a path to not-deadlock</a:t>
            </a:r>
          </a:p>
          <a:p>
            <a:r>
              <a:rPr lang="en-US" dirty="0"/>
              <a:t>If we always stay in a safe state we never will deadlock</a:t>
            </a:r>
          </a:p>
          <a:p>
            <a:r>
              <a:rPr lang="en-US" dirty="0"/>
              <a:t>To do this, we must sometimes without a resource that is available</a:t>
            </a:r>
          </a:p>
        </p:txBody>
      </p:sp>
    </p:spTree>
    <p:extLst>
      <p:ext uri="{BB962C8B-B14F-4D97-AF65-F5344CB8AC3E}">
        <p14:creationId xmlns:p14="http://schemas.microsoft.com/office/powerpoint/2010/main" val="3530100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734CC-12BB-4807-BCBE-32CAAA16E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safety &amp; withholding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DDCAA-C50D-464F-82E2-9C0345E4E3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025"/>
            <a:ext cx="10515600" cy="48958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Imagine we’ve got two 1-count semaphores A &amp; B.  We have 2 threads T1 &amp; T2 each of which might request A or B.  Imagine we have allocated A to T1.</a:t>
            </a:r>
          </a:p>
          <a:p>
            <a:r>
              <a:rPr lang="en-US" dirty="0"/>
              <a:t>Now T2 requests B.  Should we grant this request?</a:t>
            </a:r>
          </a:p>
          <a:p>
            <a:r>
              <a:rPr lang="en-US" dirty="0"/>
              <a:t>What if we grant this request and T1 requests B and T2 requests A?  Then the system will be deadlocked.  So we should not grant this request.</a:t>
            </a:r>
          </a:p>
          <a:p>
            <a:r>
              <a:rPr lang="en-US" dirty="0"/>
              <a:t>Let’s imagine T1 requests B instead.  Should we grant this request?</a:t>
            </a:r>
          </a:p>
          <a:p>
            <a:r>
              <a:rPr lang="en-US" dirty="0"/>
              <a:t>If we grant this request and T2 requests A &amp; B, we will be able to fulfill those requests after T1 finishes.  The system will not be deadlocked.  So we should grant T1’s request.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6C5BC-1435-4632-B198-3EFBDFFA4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banker’s avoidance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BFCAB-562D-49C5-9D2B-4EAFE9A5E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get a request *imagine* that you granted it</a:t>
            </a:r>
          </a:p>
          <a:p>
            <a:r>
              <a:rPr lang="en-US" dirty="0"/>
              <a:t>Then *imagine* that every thread in the system suddenly asked for the max resources it could (remember, we can’t control what threads ask for)</a:t>
            </a:r>
          </a:p>
          <a:p>
            <a:r>
              <a:rPr lang="en-US" dirty="0"/>
              <a:t>Check if the imagined system is deadlocked</a:t>
            </a:r>
          </a:p>
          <a:p>
            <a:r>
              <a:rPr lang="en-US" dirty="0"/>
              <a:t>If the system is deadlocked, granting the request would put you in an unsafe state.  So don’t grant the request.</a:t>
            </a:r>
          </a:p>
          <a:p>
            <a:r>
              <a:rPr lang="en-US" dirty="0"/>
              <a:t>If the system is not deadlocked, granting the request would not put you in an unsafe state.  So grant the request.</a:t>
            </a:r>
          </a:p>
        </p:txBody>
      </p:sp>
    </p:spTree>
    <p:extLst>
      <p:ext uri="{BB962C8B-B14F-4D97-AF65-F5344CB8AC3E}">
        <p14:creationId xmlns:p14="http://schemas.microsoft.com/office/powerpoint/2010/main" val="1614382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70EED-3529-467D-8D1A-BF8A8A1AA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for Banker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BB2A9-6613-44A7-BFA2-14CC3BF41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Let </a:t>
            </a:r>
            <a:r>
              <a:rPr lang="en-US" b="1" dirty="0">
                <a:solidFill>
                  <a:srgbClr val="FF0000"/>
                </a:solidFill>
              </a:rPr>
              <a:t>n</a:t>
            </a:r>
            <a:r>
              <a:rPr lang="en-US" b="1" dirty="0"/>
              <a:t> = number of processes, and </a:t>
            </a:r>
            <a:r>
              <a:rPr lang="en-US" b="1" dirty="0">
                <a:solidFill>
                  <a:srgbClr val="FF0000"/>
                </a:solidFill>
              </a:rPr>
              <a:t>m</a:t>
            </a:r>
            <a:r>
              <a:rPr lang="en-US" b="1" dirty="0"/>
              <a:t> = number of resource types. </a:t>
            </a:r>
          </a:p>
          <a:p>
            <a:r>
              <a:rPr lang="en-US" b="1" dirty="0">
                <a:solidFill>
                  <a:schemeClr val="accent2"/>
                </a:solidFill>
              </a:rPr>
              <a:t>Available</a:t>
            </a:r>
            <a:r>
              <a:rPr lang="en-US" i="1" dirty="0"/>
              <a:t>:</a:t>
            </a:r>
            <a:r>
              <a:rPr lang="en-US" dirty="0"/>
              <a:t>  Vector of length </a:t>
            </a:r>
            <a:r>
              <a:rPr lang="en-US" i="1" dirty="0"/>
              <a:t>m</a:t>
            </a:r>
            <a:r>
              <a:rPr lang="en-US" dirty="0"/>
              <a:t>. If </a:t>
            </a:r>
            <a:r>
              <a:rPr lang="en-US" dirty="0">
                <a:solidFill>
                  <a:srgbClr val="FF0000"/>
                </a:solidFill>
              </a:rPr>
              <a:t>Available[</a:t>
            </a:r>
            <a:r>
              <a:rPr lang="en-US" i="1" dirty="0">
                <a:solidFill>
                  <a:srgbClr val="FF0000"/>
                </a:solidFill>
              </a:rPr>
              <a:t>j</a:t>
            </a:r>
            <a:r>
              <a:rPr lang="en-US" dirty="0">
                <a:solidFill>
                  <a:srgbClr val="FF0000"/>
                </a:solidFill>
              </a:rPr>
              <a:t>] = </a:t>
            </a:r>
            <a:r>
              <a:rPr lang="en-US" i="1" dirty="0">
                <a:solidFill>
                  <a:srgbClr val="FF0000"/>
                </a:solidFill>
              </a:rPr>
              <a:t>k</a:t>
            </a:r>
            <a:r>
              <a:rPr lang="en-US" dirty="0"/>
              <a:t>, there are</a:t>
            </a:r>
            <a:r>
              <a:rPr lang="en-US" i="1" dirty="0"/>
              <a:t> k</a:t>
            </a:r>
            <a:r>
              <a:rPr lang="en-US" dirty="0"/>
              <a:t> instances of resource type </a:t>
            </a:r>
            <a:r>
              <a:rPr lang="en-US" i="1" dirty="0" err="1"/>
              <a:t>R</a:t>
            </a:r>
            <a:r>
              <a:rPr lang="en-US" i="1" baseline="-25000" dirty="0" err="1"/>
              <a:t>j</a:t>
            </a:r>
            <a:r>
              <a:rPr lang="en-US" baseline="-25000" dirty="0"/>
              <a:t>  </a:t>
            </a:r>
            <a:r>
              <a:rPr lang="en-US" dirty="0"/>
              <a:t>available</a:t>
            </a:r>
          </a:p>
          <a:p>
            <a:r>
              <a:rPr lang="en-US" b="1" dirty="0">
                <a:solidFill>
                  <a:srgbClr val="179779"/>
                </a:solidFill>
              </a:rPr>
              <a:t>Max</a:t>
            </a:r>
            <a:r>
              <a:rPr lang="en-US" i="1" dirty="0"/>
              <a:t>: n x m</a:t>
            </a:r>
            <a:r>
              <a:rPr lang="en-US" dirty="0"/>
              <a:t> matrix.  If </a:t>
            </a:r>
            <a:r>
              <a:rPr lang="en-US" i="1" dirty="0">
                <a:solidFill>
                  <a:srgbClr val="FF0000"/>
                </a:solidFill>
              </a:rPr>
              <a:t>Max</a:t>
            </a:r>
            <a:r>
              <a:rPr lang="en-US" dirty="0">
                <a:solidFill>
                  <a:srgbClr val="FF0000"/>
                </a:solidFill>
              </a:rPr>
              <a:t>[</a:t>
            </a:r>
            <a:r>
              <a:rPr lang="en-US" i="1" dirty="0" err="1">
                <a:solidFill>
                  <a:srgbClr val="FF0000"/>
                </a:solidFill>
              </a:rPr>
              <a:t>i,j</a:t>
            </a:r>
            <a:r>
              <a:rPr lang="en-US" dirty="0">
                <a:solidFill>
                  <a:srgbClr val="FF0000"/>
                </a:solidFill>
              </a:rPr>
              <a:t>] = </a:t>
            </a:r>
            <a:r>
              <a:rPr lang="en-US" i="1" dirty="0">
                <a:solidFill>
                  <a:srgbClr val="FF0000"/>
                </a:solidFill>
              </a:rPr>
              <a:t>k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/>
              <a:t>then process </a:t>
            </a:r>
            <a:r>
              <a:rPr lang="en-US" i="1" dirty="0"/>
              <a:t>P</a:t>
            </a:r>
            <a:r>
              <a:rPr lang="en-US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may request at most</a:t>
            </a:r>
            <a:r>
              <a:rPr lang="en-US" i="1" dirty="0"/>
              <a:t> k </a:t>
            </a:r>
            <a:r>
              <a:rPr lang="en-US" dirty="0"/>
              <a:t>instances of resource type </a:t>
            </a:r>
            <a:r>
              <a:rPr lang="en-US" i="1" dirty="0" err="1"/>
              <a:t>R</a:t>
            </a:r>
            <a:r>
              <a:rPr lang="en-US" i="1" baseline="-25000" dirty="0" err="1"/>
              <a:t>j</a:t>
            </a:r>
            <a:endParaRPr lang="en-US" dirty="0"/>
          </a:p>
          <a:p>
            <a:r>
              <a:rPr lang="en-US" b="1" dirty="0">
                <a:solidFill>
                  <a:srgbClr val="179779"/>
                </a:solidFill>
              </a:rPr>
              <a:t>Allocation</a:t>
            </a:r>
            <a:r>
              <a:rPr lang="en-US" i="1" dirty="0"/>
              <a:t>:  n </a:t>
            </a:r>
            <a:r>
              <a:rPr lang="en-US" dirty="0"/>
              <a:t>x</a:t>
            </a:r>
            <a:r>
              <a:rPr lang="en-US" i="1" dirty="0"/>
              <a:t> m</a:t>
            </a:r>
            <a:r>
              <a:rPr lang="en-US" dirty="0"/>
              <a:t> matrix.  If </a:t>
            </a:r>
            <a:r>
              <a:rPr lang="en-US" dirty="0">
                <a:solidFill>
                  <a:srgbClr val="FF0000"/>
                </a:solidFill>
              </a:rPr>
              <a:t>Allocation[</a:t>
            </a:r>
            <a:r>
              <a:rPr lang="en-US" i="1" dirty="0" err="1">
                <a:solidFill>
                  <a:srgbClr val="FF0000"/>
                </a:solidFill>
              </a:rPr>
              <a:t>i,j</a:t>
            </a:r>
            <a:r>
              <a:rPr lang="en-US" dirty="0">
                <a:solidFill>
                  <a:srgbClr val="FF0000"/>
                </a:solidFill>
              </a:rPr>
              <a:t>] = </a:t>
            </a:r>
            <a:r>
              <a:rPr lang="en-US" i="1" dirty="0">
                <a:solidFill>
                  <a:srgbClr val="FF0000"/>
                </a:solidFill>
              </a:rPr>
              <a:t>k</a:t>
            </a:r>
            <a:r>
              <a:rPr lang="en-US" i="1" dirty="0"/>
              <a:t>,</a:t>
            </a:r>
            <a:r>
              <a:rPr lang="en-US" dirty="0"/>
              <a:t> then</a:t>
            </a:r>
            <a:r>
              <a:rPr lang="en-US" i="1" dirty="0"/>
              <a:t> P</a:t>
            </a:r>
            <a:r>
              <a:rPr lang="en-US" i="1" baseline="-25000" dirty="0"/>
              <a:t>i</a:t>
            </a:r>
            <a:r>
              <a:rPr lang="en-US" dirty="0"/>
              <a:t> is currently allocated </a:t>
            </a:r>
            <a:r>
              <a:rPr lang="en-US" i="1" dirty="0"/>
              <a:t>k</a:t>
            </a:r>
            <a:r>
              <a:rPr lang="en-US" dirty="0"/>
              <a:t> instances of </a:t>
            </a:r>
            <a:r>
              <a:rPr lang="en-US" i="1" dirty="0" err="1"/>
              <a:t>R</a:t>
            </a:r>
            <a:r>
              <a:rPr lang="en-US" i="1" baseline="-25000" dirty="0" err="1"/>
              <a:t>j</a:t>
            </a:r>
            <a:endParaRPr lang="en-US" baseline="-25000" dirty="0"/>
          </a:p>
          <a:p>
            <a:r>
              <a:rPr lang="en-US" b="1" dirty="0">
                <a:solidFill>
                  <a:srgbClr val="179779"/>
                </a:solidFill>
              </a:rPr>
              <a:t>Need</a:t>
            </a:r>
            <a:r>
              <a:rPr lang="en-US" i="1" dirty="0"/>
              <a:t>:  n </a:t>
            </a:r>
            <a:r>
              <a:rPr lang="en-US" dirty="0"/>
              <a:t>x</a:t>
            </a:r>
            <a:r>
              <a:rPr lang="en-US" i="1" dirty="0"/>
              <a:t> m</a:t>
            </a:r>
            <a:r>
              <a:rPr lang="en-US" dirty="0"/>
              <a:t> matrix. If </a:t>
            </a:r>
            <a:r>
              <a:rPr lang="en-US" i="1" dirty="0">
                <a:solidFill>
                  <a:srgbClr val="FF0000"/>
                </a:solidFill>
              </a:rPr>
              <a:t>Need</a:t>
            </a:r>
            <a:r>
              <a:rPr lang="en-US" dirty="0">
                <a:solidFill>
                  <a:srgbClr val="FF0000"/>
                </a:solidFill>
              </a:rPr>
              <a:t>[</a:t>
            </a:r>
            <a:r>
              <a:rPr lang="en-US" i="1" dirty="0" err="1">
                <a:solidFill>
                  <a:srgbClr val="FF0000"/>
                </a:solidFill>
              </a:rPr>
              <a:t>i,j</a:t>
            </a:r>
            <a:r>
              <a:rPr lang="en-US" dirty="0">
                <a:solidFill>
                  <a:srgbClr val="FF0000"/>
                </a:solidFill>
              </a:rPr>
              <a:t>] =</a:t>
            </a:r>
            <a:r>
              <a:rPr lang="en-US" i="1" dirty="0">
                <a:solidFill>
                  <a:srgbClr val="FF0000"/>
                </a:solidFill>
              </a:rPr>
              <a:t> k</a:t>
            </a:r>
            <a:r>
              <a:rPr lang="en-US" dirty="0"/>
              <a:t>, then</a:t>
            </a:r>
            <a:r>
              <a:rPr lang="en-US" i="1" dirty="0"/>
              <a:t> P</a:t>
            </a:r>
            <a:r>
              <a:rPr lang="en-US" i="1" baseline="-25000" dirty="0"/>
              <a:t>i</a:t>
            </a:r>
            <a:r>
              <a:rPr lang="en-US" dirty="0"/>
              <a:t> may need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>
                <a:solidFill>
                  <a:schemeClr val="accent2"/>
                </a:solidFill>
              </a:rPr>
              <a:t>more</a:t>
            </a:r>
            <a:r>
              <a:rPr lang="en-US" dirty="0"/>
              <a:t> instances of </a:t>
            </a:r>
            <a:r>
              <a:rPr lang="en-US" i="1" dirty="0" err="1"/>
              <a:t>R</a:t>
            </a:r>
            <a:r>
              <a:rPr lang="en-US" i="1" baseline="-25000" dirty="0" err="1"/>
              <a:t>j</a:t>
            </a:r>
            <a:r>
              <a:rPr lang="en-US" baseline="-25000" dirty="0"/>
              <a:t> </a:t>
            </a:r>
            <a:r>
              <a:rPr lang="en-US" dirty="0"/>
              <a:t>to complete its task</a:t>
            </a:r>
          </a:p>
          <a:p>
            <a:pPr lvl="2">
              <a:buFont typeface="Webdings" charset="0"/>
              <a:buNone/>
            </a:pPr>
            <a:br>
              <a:rPr lang="en-US" dirty="0">
                <a:ea typeface="ＭＳ Ｐゴシック" charset="0"/>
              </a:rPr>
            </a:br>
            <a:r>
              <a:rPr lang="en-US" sz="2800" i="1" dirty="0">
                <a:solidFill>
                  <a:srgbClr val="179779"/>
                </a:solidFill>
                <a:ea typeface="ＭＳ Ｐゴシック" charset="0"/>
              </a:rPr>
              <a:t>Need</a:t>
            </a:r>
            <a:r>
              <a:rPr lang="en-US" sz="2800" dirty="0">
                <a:solidFill>
                  <a:srgbClr val="179779"/>
                </a:solidFill>
                <a:ea typeface="ＭＳ Ｐゴシック" charset="0"/>
              </a:rPr>
              <a:t> [</a:t>
            </a:r>
            <a:r>
              <a:rPr lang="en-US" sz="2800" i="1" dirty="0" err="1">
                <a:solidFill>
                  <a:srgbClr val="179779"/>
                </a:solidFill>
                <a:ea typeface="ＭＳ Ｐゴシック" charset="0"/>
              </a:rPr>
              <a:t>i,j</a:t>
            </a:r>
            <a:r>
              <a:rPr lang="en-US" sz="2800" i="1" dirty="0">
                <a:solidFill>
                  <a:srgbClr val="179779"/>
                </a:solidFill>
                <a:ea typeface="ＭＳ Ｐゴシック" charset="0"/>
              </a:rPr>
              <a:t>]</a:t>
            </a:r>
            <a:r>
              <a:rPr lang="en-US" sz="2800" dirty="0">
                <a:solidFill>
                  <a:srgbClr val="179779"/>
                </a:solidFill>
                <a:ea typeface="ＭＳ Ｐゴシック" charset="0"/>
              </a:rPr>
              <a:t> = </a:t>
            </a:r>
            <a:r>
              <a:rPr lang="en-US" sz="2800" i="1" dirty="0">
                <a:solidFill>
                  <a:srgbClr val="179779"/>
                </a:solidFill>
                <a:ea typeface="ＭＳ Ｐゴシック" charset="0"/>
              </a:rPr>
              <a:t>Max</a:t>
            </a:r>
            <a:r>
              <a:rPr lang="en-US" sz="2800" dirty="0">
                <a:solidFill>
                  <a:srgbClr val="179779"/>
                </a:solidFill>
                <a:ea typeface="ＭＳ Ｐゴシック" charset="0"/>
              </a:rPr>
              <a:t>[</a:t>
            </a:r>
            <a:r>
              <a:rPr lang="en-US" sz="2800" i="1" dirty="0" err="1">
                <a:solidFill>
                  <a:srgbClr val="179779"/>
                </a:solidFill>
                <a:ea typeface="ＭＳ Ｐゴシック" charset="0"/>
              </a:rPr>
              <a:t>i,j</a:t>
            </a:r>
            <a:r>
              <a:rPr lang="en-US" sz="2800" dirty="0">
                <a:solidFill>
                  <a:srgbClr val="179779"/>
                </a:solidFill>
                <a:ea typeface="ＭＳ Ｐゴシック" charset="0"/>
              </a:rPr>
              <a:t>] – </a:t>
            </a:r>
            <a:r>
              <a:rPr lang="en-US" sz="2800" i="1" dirty="0">
                <a:solidFill>
                  <a:srgbClr val="179779"/>
                </a:solidFill>
                <a:ea typeface="ＭＳ Ｐゴシック" charset="0"/>
              </a:rPr>
              <a:t>Allocation</a:t>
            </a:r>
            <a:r>
              <a:rPr lang="en-US" sz="2800" dirty="0">
                <a:solidFill>
                  <a:srgbClr val="179779"/>
                </a:solidFill>
                <a:ea typeface="ＭＳ Ｐゴシック" charset="0"/>
              </a:rPr>
              <a:t> [</a:t>
            </a:r>
            <a:r>
              <a:rPr lang="en-US" sz="2800" i="1" dirty="0" err="1">
                <a:solidFill>
                  <a:srgbClr val="179779"/>
                </a:solidFill>
                <a:ea typeface="ＭＳ Ｐゴシック" charset="0"/>
              </a:rPr>
              <a:t>i,j</a:t>
            </a:r>
            <a:r>
              <a:rPr lang="en-US" sz="2800" dirty="0">
                <a:solidFill>
                  <a:srgbClr val="179779"/>
                </a:solidFill>
                <a:ea typeface="ＭＳ Ｐゴシック" charset="0"/>
              </a:rPr>
              <a:t>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491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6C42A-7B22-445A-B2BD-85DDA7802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Banker Algorithm (cont.)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8CF6401-E03D-4D46-BE5F-0027BF75F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B8A56C-B8FC-438E-BB59-8EE6D4553E7E}"/>
              </a:ext>
            </a:extLst>
          </p:cNvPr>
          <p:cNvSpPr/>
          <p:nvPr/>
        </p:nvSpPr>
        <p:spPr>
          <a:xfrm>
            <a:off x="838199" y="1443841"/>
            <a:ext cx="1069164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53929"/>
                </a:solidFill>
                <a:latin typeface="Roboto Mono"/>
              </a:rPr>
              <a:t>1.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Let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Finish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be a vector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of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length n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.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 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Initialize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: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Finish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false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,...,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n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C53929"/>
                </a:solidFill>
                <a:latin typeface="Roboto Mono"/>
              </a:rPr>
              <a:t>2.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Find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an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such that both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: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a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Finish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false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b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Need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Available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9C27B0"/>
                </a:solidFill>
                <a:latin typeface="Roboto Mono"/>
              </a:rPr>
              <a:t>If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no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such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exists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go to step 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4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C53929"/>
                </a:solidFill>
                <a:latin typeface="Roboto Mono"/>
              </a:rPr>
              <a:t>3.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Available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Available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+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Allocation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]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Finish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true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go to step 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2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C53929"/>
                </a:solidFill>
                <a:latin typeface="Roboto Mono"/>
              </a:rPr>
              <a:t>4.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If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Finish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true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all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then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the system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is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in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a safe state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Otherwise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Pi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is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deadlocked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if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9C27B0"/>
                </a:solidFill>
                <a:latin typeface="Roboto Mono"/>
              </a:rPr>
              <a:t>Finished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false;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1245738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19202</TotalTime>
  <Words>1051</Words>
  <Application>Microsoft Office PowerPoint</Application>
  <PresentationFormat>Widescreen</PresentationFormat>
  <Paragraphs>88</Paragraphs>
  <Slides>12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Wingdings</vt:lpstr>
      <vt:lpstr>Calibri Light</vt:lpstr>
      <vt:lpstr>Webdings</vt:lpstr>
      <vt:lpstr>Roboto Mono</vt:lpstr>
      <vt:lpstr>Arial</vt:lpstr>
      <vt:lpstr>Calibri</vt:lpstr>
      <vt:lpstr>rose_themed</vt:lpstr>
      <vt:lpstr>CSSE 332 Deadlock Avoidance</vt:lpstr>
      <vt:lpstr>Outline</vt:lpstr>
      <vt:lpstr>Is it possible to detect/avoid deadlock algorithmically?</vt:lpstr>
      <vt:lpstr>Are we in a deadlock *right now*?</vt:lpstr>
      <vt:lpstr>What does it mean to be safe?</vt:lpstr>
      <vt:lpstr>An example of safety &amp; withholding</vt:lpstr>
      <vt:lpstr>Overall banker’s avoidance algorithm</vt:lpstr>
      <vt:lpstr>Data structures for Banker Algorithm</vt:lpstr>
      <vt:lpstr>Banker Algorithm (cont.)</vt:lpstr>
      <vt:lpstr>Another example</vt:lpstr>
      <vt:lpstr>Recovery: process Termination</vt:lpstr>
      <vt:lpstr>Recovery: Resource Preemption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77</cp:revision>
  <cp:lastPrinted>2018-08-28T17:03:11Z</cp:lastPrinted>
  <dcterms:created xsi:type="dcterms:W3CDTF">2018-07-09T21:38:51Z</dcterms:created>
  <dcterms:modified xsi:type="dcterms:W3CDTF">2020-04-24T15:38:51Z</dcterms:modified>
</cp:coreProperties>
</file>

<file path=docProps/thumbnail.jpeg>
</file>